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7" r:id="rId5"/>
    <p:sldId id="259" r:id="rId6"/>
    <p:sldId id="261" r:id="rId7"/>
    <p:sldId id="262" r:id="rId8"/>
    <p:sldId id="265" r:id="rId9"/>
    <p:sldId id="263" r:id="rId10"/>
    <p:sldId id="264" r:id="rId11"/>
    <p:sldId id="268" r:id="rId12"/>
    <p:sldId id="266" r:id="rId13"/>
    <p:sldId id="269" r:id="rId14"/>
    <p:sldId id="270" r:id="rId15"/>
    <p:sldId id="272" r:id="rId16"/>
    <p:sldId id="271" r:id="rId17"/>
    <p:sldId id="274" r:id="rId18"/>
    <p:sldId id="273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6E11080-8769-41A8-BB7F-A98DE1554419}">
          <p14:sldIdLst>
            <p14:sldId id="256"/>
            <p14:sldId id="258"/>
            <p14:sldId id="260"/>
            <p14:sldId id="257"/>
            <p14:sldId id="259"/>
            <p14:sldId id="261"/>
          </p14:sldIdLst>
        </p14:section>
        <p14:section name="Untitled Section" id="{EEFCAD01-FF07-47E4-9B49-A0AA8FB8FA60}">
          <p14:sldIdLst>
            <p14:sldId id="262"/>
            <p14:sldId id="265"/>
            <p14:sldId id="263"/>
            <p14:sldId id="264"/>
            <p14:sldId id="268"/>
            <p14:sldId id="266"/>
          </p14:sldIdLst>
        </p14:section>
        <p14:section name="Reailization" id="{72637003-D6B8-4B0E-B4D6-7B881BB2F271}">
          <p14:sldIdLst>
            <p14:sldId id="269"/>
            <p14:sldId id="270"/>
            <p14:sldId id="272"/>
            <p14:sldId id="271"/>
            <p14:sldId id="274"/>
            <p14:sldId id="273"/>
            <p14:sldId id="275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5" autoAdjust="0"/>
    <p:restoredTop sz="94660"/>
  </p:normalViewPr>
  <p:slideViewPr>
    <p:cSldViewPr snapToGrid="0">
      <p:cViewPr varScale="1">
        <p:scale>
          <a:sx n="70" d="100"/>
          <a:sy n="70" d="100"/>
        </p:scale>
        <p:origin x="3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02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86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60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444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719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90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83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0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600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916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264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81720-FCEA-4E13-AD97-A0EC6FA8612C}" type="datetimeFigureOut">
              <a:rPr lang="en-US" smtClean="0"/>
              <a:t>11-Feb-16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60859-C835-4F80-AE8B-B5F1AA984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466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RE&amp;F </a:t>
            </a:r>
            <a:br>
              <a:rPr lang="en-US" smtClean="0"/>
            </a:br>
            <a:r>
              <a:rPr lang="en-US" smtClean="0"/>
              <a:t>Advanced Energy Model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Mike Wise</a:t>
            </a:r>
          </a:p>
          <a:p>
            <a:r>
              <a:rPr lang="en-US" dirty="0" smtClean="0"/>
              <a:t>Architect – MCS HQ Applied Incubation</a:t>
            </a:r>
          </a:p>
          <a:p>
            <a:r>
              <a:rPr lang="en-US" smtClean="0"/>
              <a:t>11 Feb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741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2 </a:t>
            </a:r>
            <a:r>
              <a:rPr lang="en-US" smtClean="0"/>
              <a:t>Energy Control Data </a:t>
            </a:r>
            <a:r>
              <a:rPr lang="en-US" dirty="0" smtClean="0"/>
              <a:t>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9833" y="1703989"/>
            <a:ext cx="2433320" cy="4351338"/>
          </a:xfrm>
        </p:spPr>
        <p:txBody>
          <a:bodyPr>
            <a:normAutofit lnSpcReduction="10000"/>
          </a:bodyPr>
          <a:lstStyle/>
          <a:p>
            <a:r>
              <a:rPr lang="en-US" smtClean="0"/>
              <a:t>With this model the engineer can control the energy consumption in a predictable way by changing the OCC values centrally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520" y="1825625"/>
            <a:ext cx="8671071" cy="443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54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Realization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172712" cy="4351338"/>
          </a:xfrm>
        </p:spPr>
        <p:txBody>
          <a:bodyPr/>
          <a:lstStyle/>
          <a:p>
            <a:r>
              <a:rPr lang="en-US" smtClean="0"/>
              <a:t>Need to estimate 3 models instead of one</a:t>
            </a:r>
          </a:p>
          <a:p>
            <a:r>
              <a:rPr lang="en-US" smtClean="0"/>
              <a:t>Prediction implied wire up in a step-wise simulation </a:t>
            </a:r>
          </a:p>
          <a:p>
            <a:r>
              <a:rPr lang="en-US" smtClean="0"/>
              <a:t>Took far longer than anticipated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4768" y="640677"/>
            <a:ext cx="6009398" cy="29049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768" y="3661499"/>
            <a:ext cx="5624419" cy="277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837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Dynamic Modelling Challenges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48" y="1690688"/>
            <a:ext cx="4611624" cy="4351338"/>
          </a:xfrm>
        </p:spPr>
        <p:txBody>
          <a:bodyPr>
            <a:normAutofit fontScale="70000" lnSpcReduction="20000"/>
          </a:bodyPr>
          <a:lstStyle/>
          <a:p>
            <a:r>
              <a:rPr lang="en-US" smtClean="0"/>
              <a:t>Time based ODE is essentially a 3-dimentional dynamic system</a:t>
            </a:r>
          </a:p>
          <a:p>
            <a:r>
              <a:rPr lang="en-US"/>
              <a:t>I</a:t>
            </a:r>
            <a:r>
              <a:rPr lang="en-US" smtClean="0"/>
              <a:t>t is a simplification of the actual physics that neglects important properties such as conservation of energy. </a:t>
            </a:r>
          </a:p>
          <a:p>
            <a:r>
              <a:rPr lang="en-US" smtClean="0"/>
              <a:t>Depending on ML function estimated can diverge, oscillate, show chaotic and other mostly unrealistic behavior</a:t>
            </a:r>
          </a:p>
          <a:p>
            <a:r>
              <a:rPr lang="en-US" smtClean="0"/>
              <a:t>Adding COE would have make the model more complex and difficult to estimate and not necessarily more accurate for our purposes</a:t>
            </a:r>
          </a:p>
          <a:p>
            <a:r>
              <a:rPr lang="en-US" smtClean="0"/>
              <a:t>Eventuall stabilized the model with a varietiy of measures (dampening, clamping and moving to integral equations)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5931" y="2252263"/>
            <a:ext cx="5577869" cy="299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04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De-sharking Application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754" y="1573728"/>
            <a:ext cx="4265427" cy="4880233"/>
          </a:xfrm>
        </p:spPr>
        <p:txBody>
          <a:bodyPr>
            <a:normAutofit fontScale="85000" lnSpcReduction="20000"/>
          </a:bodyPr>
          <a:lstStyle/>
          <a:p>
            <a:r>
              <a:rPr lang="en-US" smtClean="0"/>
              <a:t>Application to allow enginner to determine optimal amount of pre-heating for “de-sharking”</a:t>
            </a:r>
          </a:p>
          <a:p>
            <a:r>
              <a:rPr lang="en-US" smtClean="0"/>
              <a:t>Target implemention was a Jupyter notebook, but moved to Shiny due to beta issues.</a:t>
            </a:r>
          </a:p>
          <a:p>
            <a:r>
              <a:rPr lang="en-US" smtClean="0"/>
              <a:t>Shiny is more mature and can create richer apps from native R</a:t>
            </a:r>
          </a:p>
          <a:p>
            <a:r>
              <a:rPr lang="en-US" smtClean="0"/>
              <a:t>Application has two phases, model training, and pre-heating optimization</a:t>
            </a:r>
          </a:p>
          <a:p>
            <a:r>
              <a:rPr lang="en-US" smtClean="0"/>
              <a:t>Training input and plots depicted here</a:t>
            </a: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646" y="2192852"/>
            <a:ext cx="6433583" cy="284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11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Building Pre-heating Optimization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447" y="1690687"/>
            <a:ext cx="4265427" cy="488023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Optimization plots and </a:t>
            </a:r>
          </a:p>
          <a:p>
            <a:r>
              <a:rPr lang="en-US" smtClean="0"/>
              <a:t>Optimization was designed to be manual at first to allow engineers to gain confidence in the model</a:t>
            </a:r>
          </a:p>
          <a:p>
            <a:r>
              <a:rPr lang="en-US" smtClean="0"/>
              <a:t>Actual optimization space is infinite dimentional since we want to find the best pre-heat </a:t>
            </a:r>
            <a:r>
              <a:rPr lang="en-US" i="1" smtClean="0"/>
              <a:t>function.</a:t>
            </a:r>
          </a:p>
          <a:p>
            <a:r>
              <a:rPr lang="en-US" smtClean="0"/>
              <a:t>Simplified to a 3-dimensional space by looking for best simple step functions</a:t>
            </a: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/>
          </a:p>
        </p:txBody>
      </p:sp>
      <p:pic>
        <p:nvPicPr>
          <p:cNvPr id="1026" name="Picture 4" descr="image00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041" y="2041561"/>
            <a:ext cx="6513197" cy="3264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7409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Optimization Controls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56667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mtClean="0"/>
              <a:t>Predict date (currently must lie in test range)</a:t>
            </a:r>
          </a:p>
          <a:p>
            <a:r>
              <a:rPr lang="en-US" smtClean="0"/>
              <a:t>Repredict button</a:t>
            </a:r>
          </a:p>
          <a:p>
            <a:r>
              <a:rPr lang="en-US" smtClean="0"/>
              <a:t>OCC Pre-heat enables scenarios</a:t>
            </a:r>
          </a:p>
          <a:p>
            <a:r>
              <a:rPr lang="en-US" smtClean="0"/>
              <a:t>OCC Lev has 3 steps between slider vals</a:t>
            </a:r>
          </a:p>
          <a:p>
            <a:pPr lvl="1"/>
            <a:r>
              <a:rPr lang="en-US" smtClean="0"/>
              <a:t>0.1, 0.5, 0.9</a:t>
            </a:r>
          </a:p>
          <a:p>
            <a:r>
              <a:rPr lang="en-US" smtClean="0"/>
              <a:t>Preheat hours has 1 hour granulatity between 2 and 4 hours</a:t>
            </a:r>
          </a:p>
          <a:p>
            <a:pPr lvl="1"/>
            <a:r>
              <a:rPr lang="en-US" smtClean="0"/>
              <a:t>2,3,4</a:t>
            </a:r>
          </a:p>
          <a:p>
            <a:r>
              <a:rPr lang="en-US" smtClean="0"/>
              <a:t>So will calculate 9 scenarios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867" y="1341437"/>
            <a:ext cx="5972175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387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Optimization runs - Occupancy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447" y="1690687"/>
            <a:ext cx="4265427" cy="4880233"/>
          </a:xfrm>
        </p:spPr>
        <p:txBody>
          <a:bodyPr>
            <a:normAutofit fontScale="92500" lnSpcReduction="10000"/>
          </a:bodyPr>
          <a:lstStyle/>
          <a:p>
            <a:r>
              <a:rPr lang="en-US" smtClean="0"/>
              <a:t>Scenario values on gray edge panel bars</a:t>
            </a:r>
          </a:p>
          <a:p>
            <a:r>
              <a:rPr lang="en-US" smtClean="0"/>
              <a:t>Top line of numbers is average occupancy and average temperature</a:t>
            </a:r>
          </a:p>
          <a:p>
            <a:pPr lvl="1"/>
            <a:r>
              <a:rPr lang="en-US" smtClean="0"/>
              <a:t>occ: occupancy</a:t>
            </a:r>
          </a:p>
          <a:p>
            <a:pPr lvl="1"/>
            <a:r>
              <a:rPr lang="en-US" smtClean="0"/>
              <a:t>iat: indoor air Green text is the “best value” in the panels</a:t>
            </a:r>
          </a:p>
          <a:p>
            <a:r>
              <a:rPr lang="en-US" smtClean="0"/>
              <a:t>Grey values are actually measured values</a:t>
            </a:r>
          </a:p>
          <a:p>
            <a:r>
              <a:rPr lang="en-US" smtClean="0"/>
              <a:t>Note that pre-heating was probably done in reality on this building</a:t>
            </a: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333" y="1611550"/>
            <a:ext cx="6824134" cy="401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77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Optimization runs – Indoor Air Tmperatures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040" y="1688043"/>
            <a:ext cx="4265427" cy="4880233"/>
          </a:xfrm>
        </p:spPr>
        <p:txBody>
          <a:bodyPr>
            <a:normAutofit/>
          </a:bodyPr>
          <a:lstStyle/>
          <a:p>
            <a:r>
              <a:rPr lang="en-US" smtClean="0"/>
              <a:t>Temperatures behave as expected, more occupancy leads to a warmer building</a:t>
            </a:r>
          </a:p>
          <a:p>
            <a:r>
              <a:rPr lang="en-US" smtClean="0"/>
              <a:t>Note occilations, probably a numerical artificat from our model (randomForest based)</a:t>
            </a: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7968" y="1567659"/>
            <a:ext cx="6621992" cy="476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340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6447" y="1440587"/>
            <a:ext cx="4265427" cy="5129546"/>
          </a:xfrm>
        </p:spPr>
        <p:txBody>
          <a:bodyPr>
            <a:normAutofit fontScale="70000" lnSpcReduction="20000"/>
          </a:bodyPr>
          <a:lstStyle/>
          <a:p>
            <a:r>
              <a:rPr lang="en-US" smtClean="0"/>
              <a:t>Scenario values on gray edge panel bars</a:t>
            </a:r>
          </a:p>
          <a:p>
            <a:r>
              <a:rPr lang="en-US" smtClean="0"/>
              <a:t>Top line of numbers is cost</a:t>
            </a:r>
          </a:p>
          <a:p>
            <a:pPr lvl="1"/>
            <a:r>
              <a:rPr lang="en-US" smtClean="0"/>
              <a:t>d: demand charge </a:t>
            </a:r>
          </a:p>
          <a:p>
            <a:pPr lvl="1"/>
            <a:r>
              <a:rPr lang="en-US" smtClean="0"/>
              <a:t>u: usage charge</a:t>
            </a:r>
          </a:p>
          <a:p>
            <a:pPr lvl="1"/>
            <a:r>
              <a:rPr lang="en-US" smtClean="0"/>
              <a:t>t: Total charge</a:t>
            </a:r>
          </a:p>
          <a:p>
            <a:pPr lvl="1"/>
            <a:r>
              <a:rPr lang="en-US" smtClean="0"/>
              <a:t>Units are currency</a:t>
            </a:r>
          </a:p>
          <a:p>
            <a:r>
              <a:rPr lang="en-US" smtClean="0"/>
              <a:t>Second and third lines technical</a:t>
            </a:r>
          </a:p>
          <a:p>
            <a:pPr lvl="1"/>
            <a:r>
              <a:rPr lang="en-US"/>
              <a:t>p</a:t>
            </a:r>
            <a:r>
              <a:rPr lang="en-US" smtClean="0"/>
              <a:t>k: peak usage in kW</a:t>
            </a:r>
          </a:p>
          <a:p>
            <a:pPr lvl="1"/>
            <a:r>
              <a:rPr lang="en-US"/>
              <a:t>s</a:t>
            </a:r>
            <a:r>
              <a:rPr lang="en-US" smtClean="0"/>
              <a:t>m: sum of usage in kW over day </a:t>
            </a:r>
          </a:p>
          <a:p>
            <a:r>
              <a:rPr lang="en-US" smtClean="0"/>
              <a:t>Green text is the “best value” in the panels</a:t>
            </a:r>
          </a:p>
          <a:p>
            <a:r>
              <a:rPr lang="en-US" smtClean="0"/>
              <a:t>Red text is the “worst value” in th panels</a:t>
            </a:r>
          </a:p>
          <a:p>
            <a:r>
              <a:rPr lang="en-US" smtClean="0"/>
              <a:t>Best value here is pre-heat at 0.5 for 4 hours</a:t>
            </a:r>
          </a:p>
          <a:p>
            <a:r>
              <a:rPr lang="en-US" smtClean="0"/>
              <a:t>Could refine grid to find better values</a:t>
            </a: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634" y="1440587"/>
            <a:ext cx="7153575" cy="421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5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582400" cy="84105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79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Ingested 2 years of data of building data from Ionics Historians into HDInsight Cluster</a:t>
            </a:r>
          </a:p>
          <a:p>
            <a:pPr lvl="1"/>
            <a:r>
              <a:rPr lang="en-US" dirty="0" smtClean="0"/>
              <a:t>1.5 TB of data</a:t>
            </a:r>
          </a:p>
          <a:p>
            <a:pPr lvl="1"/>
            <a:r>
              <a:rPr lang="en-US" dirty="0" smtClean="0"/>
              <a:t>92 buildings</a:t>
            </a:r>
          </a:p>
          <a:p>
            <a:r>
              <a:rPr lang="en-US" dirty="0" smtClean="0"/>
              <a:t>Analyzed and Cleaned data</a:t>
            </a:r>
          </a:p>
          <a:p>
            <a:r>
              <a:rPr lang="en-US" dirty="0" smtClean="0"/>
              <a:t>Created Energy Prediction models using 2 techniques</a:t>
            </a:r>
          </a:p>
          <a:p>
            <a:r>
              <a:rPr lang="en-US" dirty="0" smtClean="0"/>
              <a:t>Delivered and deployed 20 energy prediction models (from weather)</a:t>
            </a:r>
          </a:p>
          <a:p>
            <a:r>
              <a:rPr lang="en-US" dirty="0" smtClean="0"/>
              <a:t>Pilot Deployment in 88 Acres ROC is proceeding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8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-771525"/>
            <a:ext cx="11677650" cy="840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903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" y="-757238"/>
            <a:ext cx="11649075" cy="837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38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064" y="172819"/>
            <a:ext cx="10515600" cy="1325563"/>
          </a:xfrm>
        </p:spPr>
        <p:txBody>
          <a:bodyPr/>
          <a:lstStyle/>
          <a:p>
            <a:r>
              <a:rPr lang="en-US" dirty="0" smtClean="0"/>
              <a:t>Pilot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3943" y="1177708"/>
            <a:ext cx="10515600" cy="18319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21 Buildings with predictions updating once an hour</a:t>
            </a:r>
          </a:p>
          <a:p>
            <a:r>
              <a:rPr lang="en-US" dirty="0" smtClean="0"/>
              <a:t>Models are increasingly out of date, and thus more likely to encounter different weather conditions than they were trained on</a:t>
            </a:r>
          </a:p>
          <a:p>
            <a:r>
              <a:rPr lang="en-US" dirty="0" smtClean="0"/>
              <a:t>Peak Energy Consumption Reduction already possible with </a:t>
            </a:r>
            <a:r>
              <a:rPr lang="en-US" smtClean="0"/>
              <a:t>this model</a:t>
            </a:r>
          </a:p>
          <a:p>
            <a:pPr lvl="1"/>
            <a:r>
              <a:rPr lang="en-US" smtClean="0"/>
              <a:t>Note the prominent peaks (“sharking” or “sharktoothing”) in these images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64" y="3156407"/>
            <a:ext cx="2756464" cy="22484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231" y="3810136"/>
            <a:ext cx="2746373" cy="23564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2672" y="4649674"/>
            <a:ext cx="2609099" cy="2200764"/>
          </a:xfrm>
          <a:prstGeom prst="rect">
            <a:avLst/>
          </a:prstGeom>
        </p:spPr>
      </p:pic>
      <p:pic>
        <p:nvPicPr>
          <p:cNvPr id="11" name="Picture 1" descr="image00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722" y="3316930"/>
            <a:ext cx="4645821" cy="2508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Arrow Connector 12"/>
          <p:cNvCxnSpPr/>
          <p:nvPr/>
        </p:nvCxnSpPr>
        <p:spPr>
          <a:xfrm flipV="1">
            <a:off x="5301771" y="4455886"/>
            <a:ext cx="794229" cy="14514"/>
          </a:xfrm>
          <a:prstGeom prst="straightConnector1">
            <a:avLst/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" descr="image00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550" y="3810136"/>
            <a:ext cx="4645821" cy="2508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2351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Phase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more accurate energy prediction models</a:t>
            </a:r>
          </a:p>
          <a:p>
            <a:r>
              <a:rPr lang="en-US" dirty="0" smtClean="0"/>
              <a:t>Develop prediction models that can be used </a:t>
            </a:r>
            <a:r>
              <a:rPr lang="en-US" smtClean="0"/>
              <a:t>for load-shaping control</a:t>
            </a:r>
          </a:p>
          <a:p>
            <a:pPr lvl="1"/>
            <a:r>
              <a:rPr lang="en-US" smtClean="0"/>
              <a:t>Specificly building pre-heating to avoid “sharking” or “sharktoothing”</a:t>
            </a:r>
          </a:p>
          <a:p>
            <a:pPr lvl="1"/>
            <a:r>
              <a:rPr lang="en-US" smtClean="0"/>
              <a:t>Lowers peak demand charges at the cost of greater enery utilization costs</a:t>
            </a:r>
            <a:endParaRPr lang="en-US" dirty="0" smtClean="0"/>
          </a:p>
          <a:p>
            <a:r>
              <a:rPr lang="en-US" dirty="0" smtClean="0"/>
              <a:t>Create predictive maintenance models for chillers</a:t>
            </a:r>
          </a:p>
          <a:p>
            <a:r>
              <a:rPr lang="en-US" dirty="0" smtClean="0"/>
              <a:t>Redesign prediction architecture so that it can be deployed in Azure in a vendor independent manner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691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 for 88 Acers Architecture – Phase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23" y="1441064"/>
            <a:ext cx="11408636" cy="135341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Data Orchestration driven by ADF</a:t>
            </a:r>
          </a:p>
          <a:p>
            <a:r>
              <a:rPr lang="en-US" dirty="0" smtClean="0"/>
              <a:t>ADF in development</a:t>
            </a:r>
          </a:p>
          <a:p>
            <a:r>
              <a:rPr lang="en-US" dirty="0" smtClean="0"/>
              <a:t>ADF does not yet support Python Activities, but promised real soon now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804" y="3086392"/>
            <a:ext cx="8244629" cy="348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38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Vendor Independent Data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4673837" cy="4351338"/>
          </a:xfrm>
        </p:spPr>
        <p:txBody>
          <a:bodyPr/>
          <a:lstStyle/>
          <a:p>
            <a:r>
              <a:rPr lang="en-US" dirty="0" smtClean="0"/>
              <a:t>Need Vendor Independent Scheme</a:t>
            </a:r>
          </a:p>
          <a:p>
            <a:r>
              <a:rPr lang="en-US" dirty="0" smtClean="0"/>
              <a:t>Haystack might provide valuable guidance</a:t>
            </a:r>
          </a:p>
          <a:p>
            <a:r>
              <a:rPr lang="en-US" dirty="0" smtClean="0"/>
              <a:t>Vendor Independent in Cyan</a:t>
            </a:r>
          </a:p>
          <a:p>
            <a:r>
              <a:rPr lang="en-US" dirty="0" smtClean="0"/>
              <a:t>Vender Specific in Magenta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869" y="1931350"/>
            <a:ext cx="4970290" cy="438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203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360" y="341630"/>
            <a:ext cx="10515600" cy="1325563"/>
          </a:xfrm>
        </p:spPr>
        <p:txBody>
          <a:bodyPr/>
          <a:lstStyle/>
          <a:p>
            <a:r>
              <a:rPr lang="en-US" dirty="0" smtClean="0"/>
              <a:t>Phase 1 Energy Prediction Data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4343401" cy="4691856"/>
          </a:xfrm>
        </p:spPr>
        <p:txBody>
          <a:bodyPr>
            <a:normAutofit/>
          </a:bodyPr>
          <a:lstStyle/>
          <a:p>
            <a:r>
              <a:rPr lang="en-US" dirty="0" smtClean="0"/>
              <a:t>We trained up a model in one block</a:t>
            </a:r>
          </a:p>
          <a:p>
            <a:r>
              <a:rPr lang="en-US" dirty="0" smtClean="0"/>
              <a:t>We then used that model for predicting in one block</a:t>
            </a:r>
          </a:p>
          <a:p>
            <a:r>
              <a:rPr lang="en-US" dirty="0" smtClean="0"/>
              <a:t>Data flow was simple</a:t>
            </a:r>
          </a:p>
          <a:p>
            <a:r>
              <a:rPr lang="en-US" dirty="0" smtClean="0"/>
              <a:t>No building state (except headcount)</a:t>
            </a:r>
          </a:p>
          <a:p>
            <a:r>
              <a:rPr lang="en-US" dirty="0" smtClean="0"/>
              <a:t>Predictions are independent of previous predictions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6023" y="1485106"/>
            <a:ext cx="3759832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547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360" y="341630"/>
            <a:ext cx="10515600" cy="1325563"/>
          </a:xfrm>
        </p:spPr>
        <p:txBody>
          <a:bodyPr/>
          <a:lstStyle/>
          <a:p>
            <a:r>
              <a:rPr lang="en-US" dirty="0" smtClean="0"/>
              <a:t>Limitations of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6433457" cy="4351338"/>
          </a:xfrm>
        </p:spPr>
        <p:txBody>
          <a:bodyPr/>
          <a:lstStyle/>
          <a:p>
            <a:r>
              <a:rPr lang="en-US" dirty="0" smtClean="0"/>
              <a:t>Because there is no state, we cannot know if the building is warm</a:t>
            </a:r>
          </a:p>
          <a:p>
            <a:r>
              <a:rPr lang="en-US" dirty="0" smtClean="0"/>
              <a:t>The control variables (occupancy and thermostat settings) are not a part of the model, implicitly accounted for in time variation</a:t>
            </a:r>
          </a:p>
          <a:p>
            <a:r>
              <a:rPr lang="en-US" dirty="0" smtClean="0"/>
              <a:t>Model cannot generalize to a command-and-control model (prescriptive analytics)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6332" y="2017485"/>
            <a:ext cx="2353580" cy="315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74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2 Energy Prediction Data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25625"/>
            <a:ext cx="3149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smtClean="0"/>
              <a:t>Example of Physics/ML Hybrid Approach</a:t>
            </a:r>
          </a:p>
          <a:p>
            <a:r>
              <a:rPr lang="en-US" smtClean="0"/>
              <a:t>Add </a:t>
            </a:r>
            <a:r>
              <a:rPr lang="en-US" dirty="0" smtClean="0"/>
              <a:t>state variables and </a:t>
            </a:r>
            <a:r>
              <a:rPr lang="en-US" smtClean="0"/>
              <a:t>control variables </a:t>
            </a:r>
          </a:p>
          <a:p>
            <a:r>
              <a:rPr lang="en-US" smtClean="0"/>
              <a:t>Results in a time domain ODE</a:t>
            </a:r>
            <a:endParaRPr lang="en-US" dirty="0" smtClean="0"/>
          </a:p>
          <a:p>
            <a:r>
              <a:rPr lang="en-US" dirty="0" smtClean="0"/>
              <a:t>Implies need to train 3 (or more) models per building</a:t>
            </a:r>
          </a:p>
          <a:p>
            <a:r>
              <a:rPr lang="en-US" dirty="0" smtClean="0"/>
              <a:t>The models have to be used step-by-step </a:t>
            </a:r>
            <a:r>
              <a:rPr lang="en-US" smtClean="0"/>
              <a:t>in prediction</a:t>
            </a:r>
          </a:p>
          <a:p>
            <a:r>
              <a:rPr lang="en-US" smtClean="0"/>
              <a:t>Optimization can be run on resulting model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766" y="1825625"/>
            <a:ext cx="7850746" cy="45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957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849</Words>
  <Application>Microsoft Office PowerPoint</Application>
  <PresentationFormat>Widescreen</PresentationFormat>
  <Paragraphs>107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Office Theme</vt:lpstr>
      <vt:lpstr>RE&amp;F  Advanced Energy Model</vt:lpstr>
      <vt:lpstr>Phase 1</vt:lpstr>
      <vt:lpstr>Pilot</vt:lpstr>
      <vt:lpstr>Goals for Phase 2</vt:lpstr>
      <vt:lpstr>ML for 88 Acers Architecture – Phase 2</vt:lpstr>
      <vt:lpstr>Vendor Independent Data Architecture</vt:lpstr>
      <vt:lpstr>Phase 1 Energy Prediction Data Flow</vt:lpstr>
      <vt:lpstr>Limitations of approach</vt:lpstr>
      <vt:lpstr>Phase 2 Energy Prediction Data Flow</vt:lpstr>
      <vt:lpstr>Phase 2 Energy Control Data Flow</vt:lpstr>
      <vt:lpstr>Realization</vt:lpstr>
      <vt:lpstr>Dynamic Modelling Challenges</vt:lpstr>
      <vt:lpstr>De-sharking Application</vt:lpstr>
      <vt:lpstr>Building Pre-heating Optimization</vt:lpstr>
      <vt:lpstr>Optimization Controls</vt:lpstr>
      <vt:lpstr>Optimization runs - Occupancy</vt:lpstr>
      <vt:lpstr>Optimization runs – Indoor Air Tmperatures</vt:lpstr>
      <vt:lpstr>Results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for 88 Acres Phase 2</dc:title>
  <dc:creator>Mike Wise</dc:creator>
  <cp:lastModifiedBy>Mike Wise</cp:lastModifiedBy>
  <cp:revision>18</cp:revision>
  <dcterms:created xsi:type="dcterms:W3CDTF">2015-09-03T12:05:14Z</dcterms:created>
  <dcterms:modified xsi:type="dcterms:W3CDTF">2016-02-11T23:20:34Z</dcterms:modified>
</cp:coreProperties>
</file>

<file path=docProps/thumbnail.jpeg>
</file>